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0" r:id="rId4"/>
    <p:sldId id="257" r:id="rId5"/>
    <p:sldId id="278" r:id="rId6"/>
    <p:sldId id="282" r:id="rId7"/>
    <p:sldId id="281" r:id="rId8"/>
    <p:sldId id="261" r:id="rId9"/>
    <p:sldId id="265" r:id="rId10"/>
    <p:sldId id="260" r:id="rId11"/>
    <p:sldId id="279" r:id="rId12"/>
    <p:sldId id="266" r:id="rId13"/>
    <p:sldId id="263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ADBB05-9CE3-0D95-CF2A-203BADD81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D2D56CB-BA02-D87C-663E-892F13CCA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0AC94A-76FE-2C39-3457-A611F644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81A4B8-AF83-8C42-2618-B3BE2C41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C79711-56CC-408D-D26C-2887245B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101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908B59-B25F-AFE5-5EAC-E6E8AE68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44EDEA8-A15A-69D7-B6FC-A09E938DE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2EE203-3730-0ECE-DAE1-F506B725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87B2C8-B6CB-3409-48C1-300D07EB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02FC69-0AD8-B5BF-78D4-7F8D59CF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334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A0AA867-DC43-18C9-7EBF-D99DA43E2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B050C54-B6EE-3BE7-BF3C-03CD84B26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85EAA9D-278B-2180-1687-B24441F4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7AFC8D-D01F-4204-D163-B95220A4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89E382-42F8-F286-3EAE-8CE362E6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41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D298BD-0E5B-4E48-D4C0-EEA82E83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4ADEC6-642B-C217-FACD-54C66B67C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7F16DB-EA80-D61C-4D34-09D48AF6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C20E4-07D9-D3D1-336A-F39E855A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340E9F-61B9-FB5E-4F29-E7548726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74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01473A-A651-298C-26E2-BFC8BB5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CA8652-F0A8-92C1-7BD9-0C5BAF052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D96590-CB6A-1637-A831-3F14E50E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E8D25C-C675-D7E5-B37A-04A3BA1A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C20861-27D8-AE35-A2B1-EF73A39D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49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AA8D39-B4D6-7D5C-25BC-A0E0B481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8EC43C-7958-239D-6982-BEAF5F9A5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7CCEA0-FB3E-39AA-6CA9-198B86EAE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100FD01-DEE0-85FF-B35A-B2706857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67E352-82D3-CFDE-6244-43EA1DC7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4E46ED-3905-7ECD-2BD4-0609DC86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441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33B61E-DC96-53EF-13FE-288B2C0F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729E611-6370-4C59-B276-68B08A941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A89370D-7E88-D0C9-6C1B-9BEC8532E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2D55807-BA4D-A936-6142-56F720670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33AB89B-46D6-F734-43EA-167DDB850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2880161-8BDE-0EF7-9506-90F5C608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C7FB920-25EF-DB4C-00A7-5D0AF9FCD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92CCF4B-F434-2DCA-B73E-E60BC065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847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338999-BC51-A222-693F-4404FFE4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DE99EE-09AA-74DA-4118-34A5C936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05EF6F0-434D-B355-7853-3BECE7EB3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6A331B3-68AF-D5A4-FD30-64173DC7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50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0226A86-1193-3F2A-3BDD-F618A10FD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C2BDA17-4744-E11F-F495-6BB702A6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FE97C33-2145-6B62-D60C-87F162A9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67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821C5C-AAF8-36C2-76AF-FF11B7E92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49D62A-2916-5B88-A828-248DCA148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B9CD516-6FC5-6D93-8E17-23F78B271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CBCB35-B3E0-DF7E-D772-30EF4F58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7ABA1A-47FA-3A97-E0E8-3088F2123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6C470F-E652-E146-BE8A-B6E7DF20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98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B7BB26-FE91-DB2D-3146-23AB6688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3D3A74F-6A12-C65D-599E-E087112D9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7EC50-65BD-7A09-4B37-362B9AC7E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66B211D-AB0E-34E8-0EDF-A5ADA902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1ED6D1-963E-52C5-B6E6-F74969B6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4F5EFD5-BCDE-E520-ADEC-9AA295A5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850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E81F73A-BE8A-FA35-B617-8DC11F80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F7EF20-CAD5-E0ED-E2B9-5C00B6D0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035A25-0377-3D20-3A10-2E2DA79DB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7F2F-F09A-454A-8588-6BA7732F7340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3E841A0-C860-BAB8-1880-9B126FFDC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26045A-0692-0D81-086F-94273BFC8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CA329-8409-4B7A-BE78-1B3A159D18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03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242609-380C-1234-CF07-A05B91E8E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8621"/>
            <a:ext cx="9144000" cy="2387600"/>
          </a:xfrm>
        </p:spPr>
        <p:txBody>
          <a:bodyPr/>
          <a:lstStyle/>
          <a:p>
            <a:r>
              <a:rPr lang="nb-NO" b="1" dirty="0"/>
              <a:t>PROSJEKT 2023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CE6E545-3D0C-2526-22AE-45D731AE2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25266"/>
          </a:xfrm>
        </p:spPr>
        <p:txBody>
          <a:bodyPr>
            <a:normAutofit/>
          </a:bodyPr>
          <a:lstStyle/>
          <a:p>
            <a:r>
              <a:rPr lang="nb-NO" b="1" dirty="0"/>
              <a:t>Statusoppdatering </a:t>
            </a:r>
          </a:p>
          <a:p>
            <a:r>
              <a:rPr lang="nb-NO" b="1" dirty="0"/>
              <a:t>Hasvik kommunestyre 18.oktober 2023</a:t>
            </a:r>
          </a:p>
          <a:p>
            <a:endParaRPr lang="nb-NO" b="1" dirty="0"/>
          </a:p>
          <a:p>
            <a:r>
              <a:rPr lang="nb-NO" i="1" dirty="0"/>
              <a:t>Eva D Husby</a:t>
            </a:r>
          </a:p>
          <a:p>
            <a:r>
              <a:rPr lang="nb-NO" dirty="0"/>
              <a:t>ordfører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A58A3CD-0126-5A11-2AA4-492B98E11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7" y="6033604"/>
            <a:ext cx="428625" cy="4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20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D35CD6-BB87-06BE-1EB4-60334A2B0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778" y="904191"/>
            <a:ext cx="4534930" cy="2346368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B7C2EBA-73B0-6795-ACF4-DBA64C78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901" y="3325376"/>
            <a:ext cx="3814119" cy="285158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1B2C369-E688-4329-AF5C-407B89F53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47"/>
          <a:stretch/>
        </p:blipFill>
        <p:spPr>
          <a:xfrm>
            <a:off x="838201" y="4323449"/>
            <a:ext cx="4273708" cy="231071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F41952C-69B0-64A3-229C-0DFB8A6D1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82"/>
          <a:stretch/>
        </p:blipFill>
        <p:spPr>
          <a:xfrm>
            <a:off x="-1" y="10874"/>
            <a:ext cx="5879559" cy="4140995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7EAE2AA-0881-8FD7-4C66-F50A578841B8}"/>
              </a:ext>
            </a:extLst>
          </p:cNvPr>
          <p:cNvSpPr txBox="1"/>
          <p:nvPr/>
        </p:nvSpPr>
        <p:spPr>
          <a:xfrm>
            <a:off x="7518675" y="6251779"/>
            <a:ext cx="36003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/>
              <a:t>4.Juli 2017 – markering av oppstart merking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3CD9F69-4B57-915A-6200-DA17DDB0E4D4}"/>
              </a:ext>
            </a:extLst>
          </p:cNvPr>
          <p:cNvSpPr txBox="1"/>
          <p:nvPr/>
        </p:nvSpPr>
        <p:spPr>
          <a:xfrm>
            <a:off x="7304900" y="829374"/>
            <a:ext cx="38141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/>
              <a:t>Et unikt samarbeidsprosjekt mellom Hammerfest og Hasvik kommune, UiT, </a:t>
            </a:r>
            <a:r>
              <a:rPr lang="nb-NO" sz="1500" dirty="0" err="1"/>
              <a:t>FeFo</a:t>
            </a:r>
            <a:r>
              <a:rPr lang="nb-NO" sz="1500" dirty="0"/>
              <a:t> og Hammerfest og omegn turlag.</a:t>
            </a:r>
          </a:p>
          <a:p>
            <a:endParaRPr lang="nb-NO" sz="1500" dirty="0"/>
          </a:p>
          <a:p>
            <a:r>
              <a:rPr lang="nb-NO" sz="1500" dirty="0"/>
              <a:t>All takk og honnør til Hammerfest kommune som har hatt hovedansvaret.</a:t>
            </a:r>
          </a:p>
          <a:p>
            <a:endParaRPr lang="nb-NO" sz="1500" dirty="0"/>
          </a:p>
          <a:p>
            <a:pPr algn="ctr"/>
            <a:r>
              <a:rPr lang="nb-NO" sz="1500" b="1" dirty="0">
                <a:solidFill>
                  <a:srgbClr val="FF0000"/>
                </a:solidFill>
              </a:rPr>
              <a:t>Totalt 7000 varder er satt opp langs løypa        i tillegg til GPS-merking</a:t>
            </a:r>
          </a:p>
        </p:txBody>
      </p:sp>
    </p:spTree>
    <p:extLst>
      <p:ext uri="{BB962C8B-B14F-4D97-AF65-F5344CB8AC3E}">
        <p14:creationId xmlns:p14="http://schemas.microsoft.com/office/powerpoint/2010/main" val="198881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6FF72B-7B75-43DD-432E-5D8B9E3A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6C8B3E-4847-3CE1-1CE7-CEE58632E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2F473D4-6A31-79B5-BF0F-4A14116A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80" y="0"/>
            <a:ext cx="10808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CF0695-306F-8A8D-04C9-A4EB4AE0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nb-NO" b="1" dirty="0"/>
              <a:t>Fergesambandet til/fra Hasvik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C1A5C4-8FC3-EAC0-04DE-C6D484789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3509"/>
            <a:ext cx="12192000" cy="852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2400" dirty="0"/>
              <a:t>En av de største utfordringene for videre vekst og utvikling i Hasvik kommune </a:t>
            </a:r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0EDDBAC-9F45-F458-36C5-FB1975F1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9072"/>
            <a:ext cx="5272873" cy="444067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A74A2D0-A21E-593A-C719-40728D3044D9}"/>
              </a:ext>
            </a:extLst>
          </p:cNvPr>
          <p:cNvSpPr txBox="1"/>
          <p:nvPr/>
        </p:nvSpPr>
        <p:spPr>
          <a:xfrm>
            <a:off x="5801032" y="1719153"/>
            <a:ext cx="5820697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/>
              <a:t>Høring – Fergepakke 1 Hasvik –Øksfjord (1.1.2026)</a:t>
            </a:r>
          </a:p>
          <a:p>
            <a:endParaRPr lang="nb-NO" sz="1500" b="1" dirty="0"/>
          </a:p>
          <a:p>
            <a:r>
              <a:rPr lang="nb-NO" sz="1500" dirty="0"/>
              <a:t>Hasvik kommune sine innspill er i stor grad hensyntatt:</a:t>
            </a:r>
          </a:p>
          <a:p>
            <a:endParaRPr lang="nb-NO" sz="1500" dirty="0"/>
          </a:p>
          <a:p>
            <a:r>
              <a:rPr lang="nb-NO" sz="1500" b="1" dirty="0"/>
              <a:t>Sitat:</a:t>
            </a:r>
          </a:p>
          <a:p>
            <a:r>
              <a:rPr lang="nb-NO" sz="1500" i="1" dirty="0"/>
              <a:t>« Det er foreslått at sambandet Hasvik-Øksfjord endres fra fylkesvegferge til riksvegferge, samt at anløpssted Øksfjord utgår til nytt anløpssted i Altafjorden. Operatør må forplikte seg til å fortsette ordinær drift, selv om oppdragsgiver eventuelt skiftes ut…»</a:t>
            </a:r>
          </a:p>
          <a:p>
            <a:endParaRPr lang="nb-NO" sz="1500" i="1" dirty="0"/>
          </a:p>
          <a:p>
            <a:endParaRPr lang="nb-NO" sz="1500" i="1" dirty="0"/>
          </a:p>
          <a:p>
            <a:r>
              <a:rPr lang="nb-NO" sz="1500" dirty="0"/>
              <a:t>Minstekrav til fartøy settes til 60 </a:t>
            </a:r>
            <a:r>
              <a:rPr lang="nb-NO" sz="1500" dirty="0" err="1"/>
              <a:t>PBE</a:t>
            </a:r>
            <a:r>
              <a:rPr lang="nb-NO" sz="1500" dirty="0"/>
              <a:t> og </a:t>
            </a:r>
            <a:r>
              <a:rPr lang="nb-NO" sz="1500" dirty="0" err="1"/>
              <a:t>VTE</a:t>
            </a:r>
            <a:r>
              <a:rPr lang="nb-NO" sz="1500" dirty="0"/>
              <a:t> på 6 vogntog.</a:t>
            </a:r>
          </a:p>
          <a:p>
            <a:r>
              <a:rPr lang="nb-NO" sz="1500" i="1" dirty="0"/>
              <a:t>(Hasvik formannskap opprettholder krav om 80 </a:t>
            </a:r>
            <a:r>
              <a:rPr lang="nb-NO" sz="1500" i="1" dirty="0" err="1"/>
              <a:t>PBE</a:t>
            </a:r>
            <a:r>
              <a:rPr lang="nb-NO" sz="1500" i="1" dirty="0"/>
              <a:t> og 8 </a:t>
            </a:r>
            <a:r>
              <a:rPr lang="nb-NO" sz="1500" i="1" dirty="0" err="1"/>
              <a:t>VTE</a:t>
            </a:r>
            <a:r>
              <a:rPr lang="nb-NO" sz="1500" i="1" dirty="0"/>
              <a:t>)</a:t>
            </a:r>
          </a:p>
          <a:p>
            <a:endParaRPr lang="nb-NO" sz="1500" dirty="0"/>
          </a:p>
          <a:p>
            <a:r>
              <a:rPr lang="nb-NO" sz="1500" dirty="0"/>
              <a:t>Det foreslås </a:t>
            </a:r>
            <a:r>
              <a:rPr lang="nb-NO" sz="1500" dirty="0" err="1"/>
              <a:t>max</a:t>
            </a:r>
            <a:r>
              <a:rPr lang="nb-NO" sz="1500" dirty="0"/>
              <a:t> alder på fartøyet til 15 år.</a:t>
            </a:r>
          </a:p>
          <a:p>
            <a:r>
              <a:rPr lang="nb-NO" sz="1500" i="1" dirty="0"/>
              <a:t>(Hasvik formannskap foreslår at det bygges et nytt fartøy øremerket sambandet til/fra Hasvik, som er av en slik kvalitet og kapasitet at det er rustet til å settes direkte inn i sambandet mellom Hasvik og Langnes når det er klart) </a:t>
            </a:r>
          </a:p>
          <a:p>
            <a:endParaRPr lang="nb-NO" sz="1500" i="1" dirty="0"/>
          </a:p>
          <a:p>
            <a:r>
              <a:rPr lang="nb-NO" sz="1500" b="1" dirty="0"/>
              <a:t>Det vises til høringsuttalelse fra Hasvik kommune FOS, sak 97/23</a:t>
            </a:r>
          </a:p>
          <a:p>
            <a:endParaRPr lang="nb-NO" sz="1600" i="1" dirty="0"/>
          </a:p>
          <a:p>
            <a:r>
              <a:rPr lang="nb-NO" sz="1600" dirty="0"/>
              <a:t> </a:t>
            </a:r>
          </a:p>
          <a:p>
            <a:endParaRPr lang="nb-NO" sz="1600" dirty="0"/>
          </a:p>
          <a:p>
            <a:endParaRPr lang="nb-NO" sz="1600" dirty="0"/>
          </a:p>
          <a:p>
            <a:endParaRPr lang="nb-NO" b="1" dirty="0"/>
          </a:p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9114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C885F-A287-6CF1-F3BA-DAC79B8F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32" y="0"/>
            <a:ext cx="7392168" cy="1325563"/>
          </a:xfrm>
        </p:spPr>
        <p:txBody>
          <a:bodyPr/>
          <a:lstStyle/>
          <a:p>
            <a:pPr algn="ctr"/>
            <a:r>
              <a:rPr lang="nb-NO" b="1" dirty="0"/>
              <a:t>Mobilmast </a:t>
            </a:r>
            <a:r>
              <a:rPr lang="nb-NO" b="1" dirty="0" err="1"/>
              <a:t>Dønnesfjord</a:t>
            </a:r>
            <a:endParaRPr lang="nb-NO" b="1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AE99A14-4FD7-CBEF-714A-5E4BC312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961" y="4845093"/>
            <a:ext cx="4022037" cy="2012907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EAEE3F9-F36D-CE37-C3F1-626E2BCFBCFC}"/>
              </a:ext>
            </a:extLst>
          </p:cNvPr>
          <p:cNvSpPr txBox="1"/>
          <p:nvPr/>
        </p:nvSpPr>
        <p:spPr>
          <a:xfrm>
            <a:off x="4886918" y="4970345"/>
            <a:ext cx="33701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Alta 13.februar 2018:</a:t>
            </a:r>
          </a:p>
          <a:p>
            <a:r>
              <a:rPr lang="nb-NO" sz="1600" dirty="0"/>
              <a:t>Møte m. TELENOR og </a:t>
            </a:r>
            <a:r>
              <a:rPr lang="nb-NO" sz="1600" dirty="0" err="1"/>
              <a:t>NRS</a:t>
            </a:r>
            <a:r>
              <a:rPr lang="nb-NO" sz="1600" dirty="0"/>
              <a:t> om mobildekning i </a:t>
            </a:r>
            <a:r>
              <a:rPr lang="nb-NO" sz="1600" dirty="0" err="1"/>
              <a:t>Dønnesfjord</a:t>
            </a:r>
            <a:r>
              <a:rPr lang="nb-NO" sz="1600" dirty="0"/>
              <a:t>/</a:t>
            </a:r>
            <a:r>
              <a:rPr lang="nb-NO" sz="1600" dirty="0" err="1"/>
              <a:t>Børfjord</a:t>
            </a:r>
            <a:r>
              <a:rPr lang="nb-NO" sz="1600" dirty="0"/>
              <a:t>.</a:t>
            </a:r>
          </a:p>
          <a:p>
            <a:endParaRPr lang="nb-NO" sz="1600" dirty="0"/>
          </a:p>
          <a:p>
            <a:r>
              <a:rPr lang="nb-NO" sz="1600" b="1" dirty="0"/>
              <a:t>September 2019:</a:t>
            </a:r>
          </a:p>
          <a:p>
            <a:r>
              <a:rPr lang="nb-NO" sz="1600" dirty="0"/>
              <a:t>Signert intensjonsavtale mellom Telenor og Hasvik kommune 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C4CB5208-419E-DA90-48C9-2DAA8EEDA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855" y="1233790"/>
            <a:ext cx="7130143" cy="3174924"/>
          </a:xfrm>
        </p:spPr>
        <p:txBody>
          <a:bodyPr>
            <a:normAutofit lnSpcReduction="10000"/>
          </a:bodyPr>
          <a:lstStyle/>
          <a:p>
            <a:r>
              <a:rPr lang="nb-NO" sz="1800" dirty="0"/>
              <a:t>Hytte, mast (42m) og kraftfremføring er ferdig.</a:t>
            </a:r>
            <a:endParaRPr lang="nb-NO" sz="1600" dirty="0"/>
          </a:p>
          <a:p>
            <a:r>
              <a:rPr lang="nb-NO" sz="1600" dirty="0"/>
              <a:t>Innplasseringsavtale for basestasjon og samband signert, 11.10.2023</a:t>
            </a:r>
          </a:p>
          <a:p>
            <a:r>
              <a:rPr lang="nb-NO" sz="1600" dirty="0"/>
              <a:t>Telenor iverksetter bestilling av basestasjonsutstyr, samband og entreprenør.</a:t>
            </a:r>
          </a:p>
          <a:p>
            <a:r>
              <a:rPr lang="nb-NO" sz="1600" dirty="0"/>
              <a:t>Telenor ivaretar montering av antenner, kabler, samband og radioutstyr.</a:t>
            </a:r>
          </a:p>
          <a:p>
            <a:r>
              <a:rPr lang="nb-NO" sz="1600" dirty="0"/>
              <a:t>Forventet driftsstart rundt påske 2024 - med 4G og 5G.</a:t>
            </a:r>
          </a:p>
          <a:p>
            <a:pPr marL="0" indent="0">
              <a:buNone/>
            </a:pPr>
            <a:endParaRPr lang="nb-NO" sz="1600" dirty="0"/>
          </a:p>
          <a:p>
            <a:r>
              <a:rPr lang="nb-NO" sz="1600" dirty="0"/>
              <a:t>Et samarbeidsprosjekt mellom Telenor, Hasvik kommune, </a:t>
            </a:r>
            <a:r>
              <a:rPr lang="nb-NO" sz="1600" dirty="0" err="1"/>
              <a:t>Salmar</a:t>
            </a:r>
            <a:r>
              <a:rPr lang="nb-NO" sz="1600" dirty="0"/>
              <a:t> og </a:t>
            </a:r>
            <a:r>
              <a:rPr lang="nb-NO" sz="1600" dirty="0" err="1"/>
              <a:t>DVP</a:t>
            </a:r>
            <a:r>
              <a:rPr lang="nb-NO" sz="1600" dirty="0"/>
              <a:t>. </a:t>
            </a:r>
          </a:p>
          <a:p>
            <a:pPr marL="0" indent="0">
              <a:buNone/>
            </a:pPr>
            <a:r>
              <a:rPr lang="nb-NO" sz="1600" dirty="0"/>
              <a:t>	</a:t>
            </a:r>
          </a:p>
          <a:p>
            <a:r>
              <a:rPr lang="nb-NO" sz="1600" dirty="0"/>
              <a:t>Hasvik kommune har bidratt økonomisk med kr.  1.250.00,-.            Budsjettregulert KOS 47/23, 18.oktober 2023.</a:t>
            </a:r>
          </a:p>
          <a:p>
            <a:endParaRPr lang="nb-NO" sz="2000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F3F770FB-73EE-6AD8-3420-E5C83594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99832" cy="6858000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8FB37E4-B047-0D93-24E0-00D585FC8E7F}"/>
              </a:ext>
            </a:extLst>
          </p:cNvPr>
          <p:cNvSpPr txBox="1"/>
          <p:nvPr/>
        </p:nvSpPr>
        <p:spPr>
          <a:xfrm rot="20787290">
            <a:off x="33701" y="398240"/>
            <a:ext cx="3440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FF0000"/>
                </a:solidFill>
              </a:rPr>
              <a:t>Skonnertfjellet – 16.oktober 2023</a:t>
            </a:r>
          </a:p>
        </p:txBody>
      </p:sp>
    </p:spTree>
    <p:extLst>
      <p:ext uri="{BB962C8B-B14F-4D97-AF65-F5344CB8AC3E}">
        <p14:creationId xmlns:p14="http://schemas.microsoft.com/office/powerpoint/2010/main" val="2102134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0757FC-03FD-BE9B-159B-A356C82DC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106643-D4BD-DD14-837D-76D4C98BA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BABFB7C-E30F-6F1F-2531-5C00173B8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8" y="0"/>
            <a:ext cx="12137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3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268527-6855-B067-9174-F42F4C3D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C37CDA-4D0A-28F9-72CE-F211D3307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E3ABD6-D5CD-E4F1-E4DC-9225FA16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4287"/>
            <a:ext cx="121729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8361C0-D424-B5A0-E50D-ADF5F16B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D7E412-0701-0EE5-08D4-55D90C185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83711D7-DF67-7554-37B5-8D9E4E651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4762"/>
            <a:ext cx="121824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38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1D57A3-7590-3476-A1EC-A81257C9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908EFC-B288-6F08-A92C-DF0BD0DB3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394AB9-F035-0D0F-80B5-0F696A415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1" y="0"/>
            <a:ext cx="1202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4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2BB96F-6DAB-4C9C-75D1-1CA787E3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2A6B28-CEEB-1185-2B58-EE6F3C376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34684AD-116E-4589-7195-B1C8625E2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0"/>
            <a:ext cx="1212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34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44F1C5-2545-652D-9418-A84130F1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E53EA3-42DD-39C6-C4C5-3E49639D3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2771BD3-C973-A784-BAA3-BABB5BDB0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8" y="0"/>
            <a:ext cx="12089484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AFD352A-AEB8-330B-0422-76F986474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38100"/>
            <a:ext cx="121539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0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370EFC-70EB-808C-B183-1D9C47BF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954"/>
            <a:ext cx="12192000" cy="1325563"/>
          </a:xfrm>
        </p:spPr>
        <p:txBody>
          <a:bodyPr/>
          <a:lstStyle/>
          <a:p>
            <a:pPr algn="ctr"/>
            <a:r>
              <a:rPr lang="nb-NO" b="1" dirty="0"/>
              <a:t>Oppgradering kommunale bygg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DA55A1F-D8C0-7D82-8980-8BE58E820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144" y="4317293"/>
            <a:ext cx="3713712" cy="2180779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905AE85-6E7C-43F4-F4FC-BD927D71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8" t="19440" r="-521" b="-1"/>
          <a:stretch/>
        </p:blipFill>
        <p:spPr>
          <a:xfrm>
            <a:off x="142511" y="4317293"/>
            <a:ext cx="3791412" cy="218077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06A44DC-F056-0F93-7FC5-34FFFC154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3" r="9931"/>
          <a:stretch/>
        </p:blipFill>
        <p:spPr>
          <a:xfrm>
            <a:off x="8258078" y="4277139"/>
            <a:ext cx="3713711" cy="218077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532F546-D708-33DD-84C9-9BC4CE7AAADD}"/>
              </a:ext>
            </a:extLst>
          </p:cNvPr>
          <p:cNvSpPr txBox="1"/>
          <p:nvPr/>
        </p:nvSpPr>
        <p:spPr>
          <a:xfrm>
            <a:off x="142511" y="6498072"/>
            <a:ext cx="379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BREIVIKBOTN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71EBAF1-9DCC-8890-849E-4CFB69F64D95}"/>
              </a:ext>
            </a:extLst>
          </p:cNvPr>
          <p:cNvSpPr txBox="1"/>
          <p:nvPr/>
        </p:nvSpPr>
        <p:spPr>
          <a:xfrm>
            <a:off x="4200294" y="6498072"/>
            <a:ext cx="379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SØRVÆR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6150D59-6179-9CF5-7AA0-A74F32948ED0}"/>
              </a:ext>
            </a:extLst>
          </p:cNvPr>
          <p:cNvSpPr txBox="1"/>
          <p:nvPr/>
        </p:nvSpPr>
        <p:spPr>
          <a:xfrm>
            <a:off x="8258077" y="6457918"/>
            <a:ext cx="379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HASVIK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DF5485F-9BF1-9310-FC00-44BEE7784864}"/>
              </a:ext>
            </a:extLst>
          </p:cNvPr>
          <p:cNvSpPr txBox="1"/>
          <p:nvPr/>
        </p:nvSpPr>
        <p:spPr>
          <a:xfrm>
            <a:off x="142511" y="1518956"/>
            <a:ext cx="3791412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Kommunestyret vedtok i sak 57/22 «Budsjett 2023» å avsette kr. 5 </a:t>
            </a:r>
            <a:r>
              <a:rPr lang="nb-NO" dirty="0" err="1"/>
              <a:t>mill</a:t>
            </a:r>
            <a:r>
              <a:rPr lang="nb-NO" dirty="0"/>
              <a:t> til renovering av: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Vaktstuveien</a:t>
            </a:r>
            <a:r>
              <a:rPr lang="nb-NO" dirty="0"/>
              <a:t> 6 </a:t>
            </a:r>
            <a:r>
              <a:rPr lang="nb-NO" dirty="0" err="1"/>
              <a:t>ABCD</a:t>
            </a:r>
            <a:r>
              <a:rPr lang="nb-NO" dirty="0"/>
              <a:t>, 	Hasvik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Myrveien 16AB,		Hasvik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Skippergata 2AB;	</a:t>
            </a:r>
            <a:r>
              <a:rPr lang="nb-NO" dirty="0" err="1"/>
              <a:t>Br.botn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Havneveien 26AB, 	Sørvær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9D6409F-F2B5-5A21-B271-7B6E5D48FFCD}"/>
              </a:ext>
            </a:extLst>
          </p:cNvPr>
          <p:cNvSpPr txBox="1"/>
          <p:nvPr/>
        </p:nvSpPr>
        <p:spPr>
          <a:xfrm>
            <a:off x="4239144" y="1667249"/>
            <a:ext cx="7810345" cy="236988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dirty="0"/>
              <a:t>Arbeidet er godt i gang på alle fire boligene, og forventes ferdigstilt før jul</a:t>
            </a:r>
          </a:p>
          <a:p>
            <a:endParaRPr lang="nb-NO" sz="2000" dirty="0"/>
          </a:p>
          <a:p>
            <a:r>
              <a:rPr lang="nb-NO" dirty="0"/>
              <a:t>Utbedringsarbeidet ble dyrere en forventet– totale kostnader ble kr. 7 </a:t>
            </a:r>
            <a:r>
              <a:rPr lang="nb-NO" dirty="0" err="1"/>
              <a:t>mill</a:t>
            </a:r>
            <a:r>
              <a:rPr lang="nb-NO" dirty="0"/>
              <a:t> </a:t>
            </a:r>
            <a:r>
              <a:rPr lang="nb-NO" dirty="0" err="1"/>
              <a:t>ex.moms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/>
              <a:t>Moms kompenseres ikke for utleieboliger. Kostnader </a:t>
            </a:r>
            <a:r>
              <a:rPr lang="nb-NO" dirty="0" err="1"/>
              <a:t>inkl.moms</a:t>
            </a:r>
            <a:r>
              <a:rPr lang="nb-NO" dirty="0"/>
              <a:t> er 8,8 mill. </a:t>
            </a:r>
            <a:r>
              <a:rPr lang="nb-NO" dirty="0" err="1"/>
              <a:t>Budsjettreguleres</a:t>
            </a:r>
            <a:r>
              <a:rPr lang="nb-NO" dirty="0"/>
              <a:t> i kommunestyret 18.10, sak 47/23.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002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3F60F5-04E5-ED30-7DCA-785C0D30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37BB7C-608A-2ED3-6CED-74993C3AE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AE898CA-BE55-86B9-B3C5-E17414D8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" y="0"/>
            <a:ext cx="12165578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915494D-5CA0-0D2E-BF4D-1050EDA04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06"/>
          <a:stretch/>
        </p:blipFill>
        <p:spPr>
          <a:xfrm>
            <a:off x="1320709" y="5272018"/>
            <a:ext cx="9550581" cy="10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55BF30-BEA2-ABC6-F119-111750A2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C56FC0-F624-5E87-3C9F-6CA9FE129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BF89499-CB3D-8DCA-39C3-BD212CFB9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2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7DFDF0-22FE-EB95-8C58-81C218B4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45842"/>
            <a:ext cx="5467677" cy="1325563"/>
          </a:xfrm>
        </p:spPr>
        <p:txBody>
          <a:bodyPr/>
          <a:lstStyle/>
          <a:p>
            <a:pPr algn="ctr"/>
            <a:r>
              <a:rPr lang="nb-NO" b="1" dirty="0"/>
              <a:t>Tilskudd til privat enebolig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9BE23C-DD9E-D67A-38A9-7D39C16E4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641" y="936065"/>
            <a:ext cx="5586782" cy="1925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500" dirty="0"/>
              <a:t>Hasvik kommunestyre vedtok i desember 2022, sak 55/2022 « Retningslinjer for tilskudd til privat enebolig i Hasvik kommune.»</a:t>
            </a:r>
          </a:p>
          <a:p>
            <a:pPr marL="0" indent="0">
              <a:buNone/>
            </a:pPr>
            <a:r>
              <a:rPr lang="nb-NO" sz="1500" b="1" dirty="0"/>
              <a:t>Ved nybygg kan det innvilges tilskudd på inntil kr.300.000,- (15%),  og gratis tomt i regulert område</a:t>
            </a:r>
          </a:p>
          <a:p>
            <a:pPr marL="0" indent="0">
              <a:buNone/>
            </a:pPr>
            <a:r>
              <a:rPr lang="nb-NO" sz="1500" b="1" dirty="0"/>
              <a:t>Det kan innvilges inntil kr. 150.000,- (10%) på førstegangskjøp av bolig.</a:t>
            </a:r>
          </a:p>
          <a:p>
            <a:pPr marL="0" indent="0">
              <a:buNone/>
            </a:pPr>
            <a:endParaRPr lang="nb-NO" sz="1500" b="1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76B2F82-5857-FB3D-265D-C6DFE3F3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4142"/>
            <a:ext cx="5467677" cy="3565603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D168F8F-4E4A-505E-4237-63166B423A2B}"/>
              </a:ext>
            </a:extLst>
          </p:cNvPr>
          <p:cNvSpPr txBox="1"/>
          <p:nvPr/>
        </p:nvSpPr>
        <p:spPr>
          <a:xfrm>
            <a:off x="6055641" y="3841955"/>
            <a:ext cx="534874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1500" dirty="0"/>
              <a:t>Ordninger ble iverksatt fra 1.januar 2023, og ble raskt en suksess.</a:t>
            </a:r>
          </a:p>
          <a:p>
            <a:pPr marL="0" indent="0">
              <a:buNone/>
            </a:pPr>
            <a:endParaRPr lang="nb-NO" sz="1500" dirty="0"/>
          </a:p>
          <a:p>
            <a:pPr marL="0" indent="0">
              <a:buNone/>
            </a:pPr>
            <a:r>
              <a:rPr lang="nb-NO" sz="1500" b="1" dirty="0"/>
              <a:t>Det er så langt i år gitt tilskudd til:</a:t>
            </a:r>
          </a:p>
          <a:p>
            <a:pPr marL="0" indent="0">
              <a:buNone/>
            </a:pPr>
            <a:endParaRPr lang="nb-NO" sz="1500" b="1" dirty="0"/>
          </a:p>
          <a:p>
            <a:pPr marL="0" indent="0">
              <a:buNone/>
            </a:pPr>
            <a:r>
              <a:rPr lang="nb-NO" sz="1500" b="1" dirty="0"/>
              <a:t>	1 nybygg enebolig	Breivikbotn</a:t>
            </a:r>
          </a:p>
          <a:p>
            <a:pPr marL="0" indent="0">
              <a:buNone/>
            </a:pPr>
            <a:r>
              <a:rPr lang="nb-NO" sz="1500" b="1" dirty="0"/>
              <a:t>	2 boligkjøp		Hasvik</a:t>
            </a:r>
          </a:p>
          <a:p>
            <a:pPr marL="0" indent="0">
              <a:buNone/>
            </a:pPr>
            <a:r>
              <a:rPr lang="nb-NO" sz="1500" b="1" dirty="0"/>
              <a:t>	3 boligkjøp		Breivikbotn</a:t>
            </a:r>
          </a:p>
          <a:p>
            <a:pPr marL="0" indent="0">
              <a:buNone/>
            </a:pPr>
            <a:r>
              <a:rPr lang="nb-NO" sz="1500" b="1" dirty="0"/>
              <a:t>	1 boligkjøp		Sørvær </a:t>
            </a:r>
          </a:p>
          <a:p>
            <a:pPr marL="0" indent="0">
              <a:buNone/>
            </a:pPr>
            <a:r>
              <a:rPr lang="nb-NO" sz="1500" dirty="0"/>
              <a:t>	</a:t>
            </a:r>
          </a:p>
          <a:p>
            <a:pPr marL="0" indent="0">
              <a:buNone/>
            </a:pPr>
            <a:r>
              <a:rPr lang="nb-NO" sz="1500" dirty="0"/>
              <a:t>	1 boligkjøp		Sørvær (under behandling)</a:t>
            </a:r>
          </a:p>
          <a:p>
            <a:pPr marL="0" indent="0">
              <a:buNone/>
            </a:pPr>
            <a:endParaRPr lang="nb-NO" sz="15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363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02CD48-F3F8-6273-EDF1-FC209B0C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213" y="0"/>
            <a:ext cx="8122787" cy="1325563"/>
          </a:xfrm>
        </p:spPr>
        <p:txBody>
          <a:bodyPr/>
          <a:lstStyle/>
          <a:p>
            <a:pPr algn="ctr"/>
            <a:r>
              <a:rPr lang="nb-NO" b="1" dirty="0"/>
              <a:t>Breivikbotn skole/ungdomsskolen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B9D9BA-DF1C-879F-550B-2D482A00E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213" y="4626429"/>
            <a:ext cx="4053571" cy="2307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1800" b="1" dirty="0">
                <a:solidFill>
                  <a:srgbClr val="FF0000"/>
                </a:solidFill>
              </a:rPr>
              <a:t>Totale kostnader </a:t>
            </a:r>
            <a:r>
              <a:rPr lang="nb-NO" sz="1800" b="1" dirty="0" err="1">
                <a:solidFill>
                  <a:srgbClr val="FF0000"/>
                </a:solidFill>
              </a:rPr>
              <a:t>ca</a:t>
            </a:r>
            <a:r>
              <a:rPr lang="nb-NO" sz="1800" b="1" dirty="0">
                <a:solidFill>
                  <a:srgbClr val="FF0000"/>
                </a:solidFill>
              </a:rPr>
              <a:t> 44 millioner.</a:t>
            </a:r>
          </a:p>
          <a:p>
            <a:pPr marL="0" indent="0" algn="ctr">
              <a:buNone/>
            </a:pPr>
            <a:r>
              <a:rPr lang="nb-NO" sz="1500" dirty="0"/>
              <a:t>Fordelt på årene 2022 og 2023 </a:t>
            </a:r>
          </a:p>
          <a:p>
            <a:pPr marL="0" indent="0" algn="ctr">
              <a:buNone/>
            </a:pPr>
            <a:r>
              <a:rPr lang="nb-NO" sz="1500" dirty="0"/>
              <a:t>  </a:t>
            </a:r>
            <a:r>
              <a:rPr lang="nb-NO" sz="1500" dirty="0" err="1"/>
              <a:t>ca</a:t>
            </a:r>
            <a:r>
              <a:rPr lang="nb-NO" sz="1500" dirty="0"/>
              <a:t> 50% hvert år.</a:t>
            </a:r>
          </a:p>
          <a:p>
            <a:pPr marL="0" indent="0" algn="ctr">
              <a:buNone/>
            </a:pPr>
            <a:endParaRPr lang="nb-NO" sz="1500" dirty="0"/>
          </a:p>
          <a:p>
            <a:pPr marL="0" indent="0" algn="ctr">
              <a:buNone/>
            </a:pPr>
            <a:r>
              <a:rPr lang="nb-NO" sz="1500" dirty="0"/>
              <a:t>Budsjettregulering KOS 47/23 18.oktober 2023</a:t>
            </a:r>
          </a:p>
          <a:p>
            <a:pPr marL="0" indent="0" algn="ctr">
              <a:buNone/>
            </a:pPr>
            <a:r>
              <a:rPr lang="nb-NO" sz="1800" dirty="0"/>
              <a:t>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F7CBF9F-2809-4116-63FC-8CEFF1EA3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784" y="4304284"/>
            <a:ext cx="4069216" cy="255371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0A8F81F-C778-AA35-6EA1-E39FD26B6BC0}"/>
              </a:ext>
            </a:extLst>
          </p:cNvPr>
          <p:cNvSpPr txBox="1"/>
          <p:nvPr/>
        </p:nvSpPr>
        <p:spPr>
          <a:xfrm>
            <a:off x="4465983" y="1311306"/>
            <a:ext cx="764981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/>
              <a:t>Hasvik kommunestyre fattet i møte 18.desember 2019, sak 92/2019 «Budsjett 2020» følgende vedtak   </a:t>
            </a:r>
            <a:r>
              <a:rPr lang="nb-NO" sz="1500" i="1" dirty="0"/>
              <a:t>«Kommunestyret ber administrasjon fremlegge alternativer på fremtidig organisering av ungdomsskoletilbudet i kommunen. ..»</a:t>
            </a:r>
          </a:p>
          <a:p>
            <a:endParaRPr lang="nb-NO" sz="1500" dirty="0"/>
          </a:p>
          <a:p>
            <a:r>
              <a:rPr lang="nb-NO" sz="1500" dirty="0"/>
              <a:t>Hasvik kommunestyre besluttet i møte 16.juni 2021 å samle alle kommunens ungdomsskoleelever ved Breivikbotn skole med virkning fra skoleåret 2022 - 2023</a:t>
            </a:r>
          </a:p>
          <a:p>
            <a:endParaRPr lang="nb-NO" sz="1500" i="1" dirty="0"/>
          </a:p>
          <a:p>
            <a:endParaRPr lang="nb-NO" sz="1500" b="1" dirty="0"/>
          </a:p>
          <a:p>
            <a:pPr algn="ctr"/>
            <a:r>
              <a:rPr lang="nb-NO" b="1" dirty="0">
                <a:solidFill>
                  <a:srgbClr val="FF0000"/>
                </a:solidFill>
              </a:rPr>
              <a:t>Arbeidet med renovering/påbygging startet august 2022, </a:t>
            </a:r>
          </a:p>
          <a:p>
            <a:pPr algn="ctr"/>
            <a:r>
              <a:rPr lang="nb-NO" b="1" dirty="0">
                <a:solidFill>
                  <a:srgbClr val="FF0000"/>
                </a:solidFill>
              </a:rPr>
              <a:t>og var ferdig sommeren 2023.</a:t>
            </a:r>
          </a:p>
          <a:p>
            <a:endParaRPr lang="nb-NO" sz="1600" i="1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DE6821-13EA-0708-4F70-A63C6716B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3"/>
          <a:stretch/>
        </p:blipFill>
        <p:spPr>
          <a:xfrm>
            <a:off x="0" y="0"/>
            <a:ext cx="3905927" cy="68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F08EC7-4489-5B56-4607-14DDDC06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260826" cy="1325563"/>
          </a:xfrm>
        </p:spPr>
        <p:txBody>
          <a:bodyPr/>
          <a:lstStyle/>
          <a:p>
            <a:pPr algn="ctr"/>
            <a:r>
              <a:rPr lang="nb-NO" b="1" dirty="0"/>
              <a:t>Hasvik skole og flerbrukshall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7E0E7E-0195-3633-5B6D-83C43F1CF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316" y="1438939"/>
            <a:ext cx="5778278" cy="2962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500" dirty="0"/>
              <a:t>Hasvik kommunestyre fattet </a:t>
            </a:r>
            <a:r>
              <a:rPr lang="nb-NO" sz="1500"/>
              <a:t>i møte 13.2.23, sak 8/23 følgende </a:t>
            </a:r>
            <a:r>
              <a:rPr lang="nb-NO" sz="1500" dirty="0"/>
              <a:t>vedtak:</a:t>
            </a:r>
          </a:p>
          <a:p>
            <a:pPr marL="0" indent="0">
              <a:buNone/>
            </a:pPr>
            <a:r>
              <a:rPr lang="nb-NO" sz="1500" i="1" dirty="0"/>
              <a:t>« Hasvik kommune engasjerer anerkjent konsulentselskap til å utarbeide skisseprosjekt for å </a:t>
            </a:r>
            <a:r>
              <a:rPr lang="nb-NO" sz="1500" i="1" dirty="0" err="1"/>
              <a:t>konseptualisere</a:t>
            </a:r>
            <a:r>
              <a:rPr lang="nb-NO" sz="1500" i="1" dirty="0"/>
              <a:t> og detaljere nytt skolebygg 1-7 </a:t>
            </a:r>
            <a:r>
              <a:rPr lang="nb-NO" sz="1500" i="1" dirty="0" err="1"/>
              <a:t>kl</a:t>
            </a:r>
            <a:r>
              <a:rPr lang="nb-NO" sz="1500" i="1" dirty="0"/>
              <a:t> med </a:t>
            </a:r>
            <a:r>
              <a:rPr lang="nb-NO" sz="1500" i="1" dirty="0" err="1"/>
              <a:t>SFO</a:t>
            </a:r>
            <a:r>
              <a:rPr lang="nb-NO" sz="1500" i="1" dirty="0"/>
              <a:t> og flerbrukshall på Hasvik.</a:t>
            </a:r>
          </a:p>
          <a:p>
            <a:pPr marL="0" indent="0">
              <a:buNone/>
            </a:pPr>
            <a:r>
              <a:rPr lang="nb-NO" sz="1500" i="1" dirty="0"/>
              <a:t>Det skal legges til grunn at dagens bygningsmasse rives, og at nytt skolebygg oppføres på samme tomt. For øvrig legges de samme forutsetninger til grunn som for mulighetsstudien.»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4780AB-8739-0553-33FF-A680FC7D7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12" b="9179"/>
          <a:stretch/>
        </p:blipFill>
        <p:spPr>
          <a:xfrm>
            <a:off x="344129" y="1343818"/>
            <a:ext cx="4532671" cy="278252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C4338AB-7A49-59E8-886E-9F0875A92B41}"/>
              </a:ext>
            </a:extLst>
          </p:cNvPr>
          <p:cNvSpPr txBox="1"/>
          <p:nvPr/>
        </p:nvSpPr>
        <p:spPr>
          <a:xfrm>
            <a:off x="452284" y="4652407"/>
            <a:ext cx="44245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/>
              <a:t>På oppdrag fra kommunestyret har </a:t>
            </a:r>
            <a:r>
              <a:rPr lang="nb-NO" sz="1500" dirty="0" err="1"/>
              <a:t>Rambøl</a:t>
            </a:r>
            <a:r>
              <a:rPr lang="nb-NO" sz="1500" dirty="0"/>
              <a:t> utarbeidet:</a:t>
            </a:r>
          </a:p>
          <a:p>
            <a:endParaRPr lang="nb-NO" sz="1500" dirty="0"/>
          </a:p>
          <a:p>
            <a:r>
              <a:rPr lang="nb-NO" sz="1500" b="1" dirty="0"/>
              <a:t>Flerbrukshall v Hasvik skole «Forprosjekt»  </a:t>
            </a:r>
            <a:r>
              <a:rPr lang="nb-NO" sz="1500" dirty="0"/>
              <a:t>juni 2018</a:t>
            </a:r>
          </a:p>
          <a:p>
            <a:r>
              <a:rPr lang="nb-NO" sz="1500" b="1" dirty="0"/>
              <a:t>Hasvik skole «Tilstandsvurdering»</a:t>
            </a:r>
            <a:r>
              <a:rPr lang="nb-NO" sz="1500" dirty="0"/>
              <a:t>  juni 2020</a:t>
            </a:r>
          </a:p>
          <a:p>
            <a:r>
              <a:rPr lang="nb-NO" sz="1500" b="1" dirty="0"/>
              <a:t>Hasvik skole «Mulighetsstudie» </a:t>
            </a:r>
            <a:r>
              <a:rPr lang="nb-NO" sz="1500" dirty="0"/>
              <a:t>oktober 2022</a:t>
            </a:r>
          </a:p>
          <a:p>
            <a:endParaRPr lang="nb-NO" sz="1500" dirty="0"/>
          </a:p>
          <a:p>
            <a:endParaRPr lang="nb-NO" sz="16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3F7828D-2863-86D6-4EF0-A309D3E6244E}"/>
              </a:ext>
            </a:extLst>
          </p:cNvPr>
          <p:cNvSpPr txBox="1"/>
          <p:nvPr/>
        </p:nvSpPr>
        <p:spPr>
          <a:xfrm>
            <a:off x="5558316" y="3991896"/>
            <a:ext cx="64763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/>
              <a:t>Kommunestyret vedtok i sak 57/2022, 15.des 2022  «Budsjett 2023 og økonomiplan 2023-2026 å avsette kr. 600.00,- til videre arbeid med forprosjekt Hasvik skole i 2023.</a:t>
            </a:r>
          </a:p>
          <a:p>
            <a:endParaRPr lang="nb-NO" sz="1500" dirty="0"/>
          </a:p>
          <a:p>
            <a:r>
              <a:rPr lang="nb-NO" sz="1500" dirty="0"/>
              <a:t>Det ble i samme sak lagt inn i økonomiplanen:                                                    </a:t>
            </a:r>
          </a:p>
          <a:p>
            <a:endParaRPr lang="nb-NO" sz="1500" b="1" dirty="0"/>
          </a:p>
          <a:p>
            <a:pPr algn="ctr"/>
            <a:r>
              <a:rPr lang="nb-NO" b="1" dirty="0">
                <a:solidFill>
                  <a:srgbClr val="FF0000"/>
                </a:solidFill>
              </a:rPr>
              <a:t>Kr. 43 750 000 i 2024 og kr. 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43 750 000 </a:t>
            </a:r>
            <a:r>
              <a:rPr lang="nb-NO" b="1" dirty="0">
                <a:solidFill>
                  <a:srgbClr val="FF0000"/>
                </a:solidFill>
              </a:rPr>
              <a:t>i 2025 </a:t>
            </a:r>
          </a:p>
          <a:p>
            <a:pPr algn="ctr"/>
            <a:endParaRPr lang="nb-NO" b="1" u="sng" dirty="0">
              <a:solidFill>
                <a:srgbClr val="FF0000"/>
              </a:solidFill>
            </a:endParaRPr>
          </a:p>
          <a:p>
            <a:pPr algn="ctr"/>
            <a:r>
              <a:rPr lang="nb-NO" b="1" u="sng" dirty="0">
                <a:solidFill>
                  <a:srgbClr val="FF0000"/>
                </a:solidFill>
              </a:rPr>
              <a:t>Totalt kr. 87 500 000,-.</a:t>
            </a:r>
          </a:p>
          <a:p>
            <a:endParaRPr lang="nb-NO" dirty="0"/>
          </a:p>
          <a:p>
            <a:endParaRPr lang="nb-NO" sz="1500" dirty="0"/>
          </a:p>
          <a:p>
            <a:endParaRPr lang="nb-NO" sz="1500" dirty="0"/>
          </a:p>
          <a:p>
            <a:endParaRPr lang="nb-NO" sz="1600" dirty="0"/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06677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7DCD98-5FA7-E56B-7A4D-61DB3F16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4584357" cy="1325563"/>
          </a:xfrm>
        </p:spPr>
        <p:txBody>
          <a:bodyPr>
            <a:noAutofit/>
          </a:bodyPr>
          <a:lstStyle/>
          <a:p>
            <a:pPr algn="ctr"/>
            <a:r>
              <a:rPr lang="nb-NO" b="1" dirty="0"/>
              <a:t>Sørvær</a:t>
            </a:r>
            <a:br>
              <a:rPr lang="nb-NO" b="1" dirty="0"/>
            </a:br>
            <a:r>
              <a:rPr lang="nb-NO" b="1" dirty="0"/>
              <a:t>og</a:t>
            </a:r>
            <a:br>
              <a:rPr lang="nb-NO" b="1" dirty="0"/>
            </a:br>
            <a:r>
              <a:rPr lang="nb-NO" b="1" dirty="0"/>
              <a:t>Hasvik</a:t>
            </a:r>
            <a:br>
              <a:rPr lang="nb-NO" b="1" dirty="0"/>
            </a:br>
            <a:br>
              <a:rPr lang="nb-NO" b="1" dirty="0"/>
            </a:br>
            <a:r>
              <a:rPr lang="nb-NO" b="1" dirty="0"/>
              <a:t>fiskerihavner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CC026BC-E377-32CF-89CF-88BF4E7B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503" y="475735"/>
            <a:ext cx="7581774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0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76E1F3-CE64-AC9A-57C2-D565219B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870" y="2178587"/>
            <a:ext cx="4845908" cy="376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Alle er enige i behovet 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Gryteferdig prosjekt.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Stopper opp hos kystverket 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Statlig finansiering må på plass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B5B5FA3-72DE-03B1-C9A6-6CD601477A76}"/>
              </a:ext>
            </a:extLst>
          </p:cNvPr>
          <p:cNvSpPr txBox="1"/>
          <p:nvPr/>
        </p:nvSpPr>
        <p:spPr>
          <a:xfrm>
            <a:off x="3430130" y="6488668"/>
            <a:ext cx="146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solidFill>
                  <a:schemeClr val="bg1"/>
                </a:solidFill>
              </a:rPr>
              <a:t>Foto: </a:t>
            </a:r>
            <a:r>
              <a:rPr lang="nb-NO" dirty="0" err="1">
                <a:solidFill>
                  <a:schemeClr val="bg1"/>
                </a:solidFill>
              </a:rPr>
              <a:t>OGR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855D2D4-AC6D-8553-0EFB-587D000EC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" y="111211"/>
            <a:ext cx="6208409" cy="67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8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836BAA-C1EE-2115-B05E-18D0B1D9C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5" y="419631"/>
            <a:ext cx="4404852" cy="1325563"/>
          </a:xfrm>
        </p:spPr>
        <p:txBody>
          <a:bodyPr/>
          <a:lstStyle/>
          <a:p>
            <a:pPr algn="ctr"/>
            <a:r>
              <a:rPr lang="nb-NO" b="1" dirty="0" err="1"/>
              <a:t>Flytekai</a:t>
            </a:r>
            <a:r>
              <a:rPr lang="nb-NO" b="1" dirty="0"/>
              <a:t> Sørvær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2805F53-E2B8-E4A7-309C-4578F47DB87E}"/>
              </a:ext>
            </a:extLst>
          </p:cNvPr>
          <p:cNvSpPr txBox="1"/>
          <p:nvPr/>
        </p:nvSpPr>
        <p:spPr>
          <a:xfrm>
            <a:off x="8750709" y="706416"/>
            <a:ext cx="3252461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Sørvær </a:t>
            </a:r>
            <a:r>
              <a:rPr lang="nb-NO" b="1" dirty="0" err="1"/>
              <a:t>Fiskerikai</a:t>
            </a:r>
            <a:r>
              <a:rPr lang="nb-NO" b="1" dirty="0"/>
              <a:t> AS</a:t>
            </a:r>
          </a:p>
          <a:p>
            <a:endParaRPr lang="nb-NO" dirty="0"/>
          </a:p>
          <a:p>
            <a:r>
              <a:rPr lang="nb-NO" dirty="0"/>
              <a:t>Registrert februar 2023</a:t>
            </a:r>
          </a:p>
          <a:p>
            <a:endParaRPr lang="nb-NO" dirty="0"/>
          </a:p>
          <a:p>
            <a:r>
              <a:rPr lang="nb-NO" b="1" dirty="0"/>
              <a:t>Formål:</a:t>
            </a:r>
          </a:p>
          <a:p>
            <a:r>
              <a:rPr lang="nb-NO" dirty="0"/>
              <a:t>flere liggeplasser for fiskeflåten fortrinnsvis lokale fiskere.</a:t>
            </a:r>
          </a:p>
          <a:p>
            <a:endParaRPr lang="nb-NO" dirty="0"/>
          </a:p>
          <a:p>
            <a:r>
              <a:rPr lang="nb-NO" b="1" dirty="0"/>
              <a:t>Eiere:</a:t>
            </a:r>
          </a:p>
          <a:p>
            <a:r>
              <a:rPr lang="nb-NO" dirty="0"/>
              <a:t>Sørvær fiskeriservice</a:t>
            </a:r>
          </a:p>
          <a:p>
            <a:r>
              <a:rPr lang="nb-NO" dirty="0"/>
              <a:t>Lerøy Sørvær</a:t>
            </a:r>
          </a:p>
          <a:p>
            <a:r>
              <a:rPr lang="nb-NO" dirty="0"/>
              <a:t>Sørvær </a:t>
            </a:r>
            <a:r>
              <a:rPr lang="nb-NO" dirty="0" err="1"/>
              <a:t>kystfiskeinvest</a:t>
            </a:r>
            <a:endParaRPr lang="nb-NO" dirty="0"/>
          </a:p>
          <a:p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6B96E86-3450-7B7B-1262-E985BC999CBC}"/>
              </a:ext>
            </a:extLst>
          </p:cNvPr>
          <p:cNvSpPr txBox="1"/>
          <p:nvPr/>
        </p:nvSpPr>
        <p:spPr>
          <a:xfrm>
            <a:off x="8750709" y="4578162"/>
            <a:ext cx="3252461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b="1" u="sng" dirty="0"/>
              <a:t>Finansiering av kai er på plass</a:t>
            </a:r>
          </a:p>
          <a:p>
            <a:endParaRPr lang="nb-NO" b="1" u="sng" dirty="0"/>
          </a:p>
          <a:p>
            <a:r>
              <a:rPr lang="nb-NO" dirty="0"/>
              <a:t>Lån SKI	kr. 3.000.000,-</a:t>
            </a:r>
          </a:p>
          <a:p>
            <a:r>
              <a:rPr lang="nb-NO" dirty="0"/>
              <a:t>Lån IN	kr. 1.000.000,-</a:t>
            </a:r>
          </a:p>
          <a:p>
            <a:endParaRPr lang="nb-NO" sz="1800" b="1" dirty="0">
              <a:solidFill>
                <a:srgbClr val="C00000"/>
              </a:solidFill>
            </a:endParaRPr>
          </a:p>
          <a:p>
            <a:r>
              <a:rPr lang="nb-NO" sz="1800" b="1" dirty="0" err="1">
                <a:solidFill>
                  <a:srgbClr val="C00000"/>
                </a:solidFill>
              </a:rPr>
              <a:t>Ca</a:t>
            </a:r>
            <a:r>
              <a:rPr lang="nb-NO" sz="1800" b="1" dirty="0">
                <a:solidFill>
                  <a:srgbClr val="C00000"/>
                </a:solidFill>
              </a:rPr>
              <a:t> 110 m kai b</a:t>
            </a:r>
            <a:r>
              <a:rPr lang="nb-NO" dirty="0"/>
              <a:t>estilles fra Ørsta Marine, og legges ut våren 2024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FEA0C42-4395-A9D2-7849-0718CE2B1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29" y="3757165"/>
            <a:ext cx="4404852" cy="285232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D2A3E7E-F9C6-A172-4CD6-82D0C8537634}"/>
              </a:ext>
            </a:extLst>
          </p:cNvPr>
          <p:cNvSpPr txBox="1"/>
          <p:nvPr/>
        </p:nvSpPr>
        <p:spPr>
          <a:xfrm>
            <a:off x="188829" y="1674674"/>
            <a:ext cx="4054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pPr algn="ctr"/>
            <a:r>
              <a:rPr lang="nb-NO" dirty="0"/>
              <a:t>Stoppet opp i påvente utbedring av havn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Akutt behov for mer kaiplass</a:t>
            </a:r>
          </a:p>
          <a:p>
            <a:pPr algn="ctr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EDAE7DD-4065-CCE0-7E0E-3A0F9C0F9A5A}"/>
              </a:ext>
            </a:extLst>
          </p:cNvPr>
          <p:cNvSpPr txBox="1"/>
          <p:nvPr/>
        </p:nvSpPr>
        <p:spPr>
          <a:xfrm>
            <a:off x="5135463" y="706416"/>
            <a:ext cx="3440281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POST 60</a:t>
            </a:r>
          </a:p>
          <a:p>
            <a:endParaRPr lang="nb-NO" dirty="0"/>
          </a:p>
          <a:p>
            <a:r>
              <a:rPr lang="nb-NO" dirty="0"/>
              <a:t>Hasvik kommune søkte i februar 2023 om tilskudd til flytebrygge Sørvær – ses sammen med utdyping av Sørvær havn.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Fikk tilskudd på kr. 1.950.000,-</a:t>
            </a:r>
          </a:p>
          <a:p>
            <a:r>
              <a:rPr lang="nb-NO" dirty="0"/>
              <a:t>Frist for ferdigstillelse 31.12.2024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Har søkt om et års utsatt frist.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Midlene kan ikke omdisponeres til andre </a:t>
            </a:r>
            <a:r>
              <a:rPr lang="nb-NO" dirty="0" err="1"/>
              <a:t>kaiprosjekt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4832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7B370-E7F6-0B0B-FF9B-FF2F1772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99406" cy="1325563"/>
          </a:xfrm>
        </p:spPr>
        <p:txBody>
          <a:bodyPr/>
          <a:lstStyle/>
          <a:p>
            <a:pPr algn="ctr"/>
            <a:r>
              <a:rPr lang="nb-NO" b="1" dirty="0"/>
              <a:t>Bygdevekstavtalen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C90BA0-2EC8-A501-879A-91995C7F9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6898368"/>
            <a:ext cx="10515600" cy="435133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2A5E56C-E294-4FB8-DD9A-ADB7EB25D112}"/>
              </a:ext>
            </a:extLst>
          </p:cNvPr>
          <p:cNvSpPr txBox="1"/>
          <p:nvPr/>
        </p:nvSpPr>
        <p:spPr>
          <a:xfrm>
            <a:off x="0" y="1635091"/>
            <a:ext cx="4513006" cy="222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nb-NO" sz="1500" b="1" kern="0" dirty="0">
                <a:solidFill>
                  <a:srgbClr val="42424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29. september: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nb-NO" sz="1500" kern="0" dirty="0">
                <a:solidFill>
                  <a:srgbClr val="42424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Styringsgruppemøte vedtok «</a:t>
            </a:r>
            <a:r>
              <a:rPr lang="nb-NO" sz="1500" kern="0" dirty="0">
                <a:solidFill>
                  <a:srgbClr val="424242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Avtaleforslag», som ble sendt til </a:t>
            </a:r>
            <a:r>
              <a:rPr lang="nb-NO" sz="1500" kern="0" dirty="0" err="1">
                <a:solidFill>
                  <a:srgbClr val="424242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KDD</a:t>
            </a:r>
            <a:r>
              <a:rPr lang="nb-NO" sz="1500" kern="0" dirty="0">
                <a:solidFill>
                  <a:srgbClr val="424242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innen fristen 1.okt.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nb-NO" sz="1500" b="1" kern="100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12.oktober: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nb-NO" sz="1500" kern="100" dirty="0">
                <a:ea typeface="Times New Roman" panose="02020603050405020304" pitchFamily="18" charset="0"/>
                <a:cs typeface="Segoe UI" panose="020B0502040204020203" pitchFamily="34" charset="0"/>
              </a:rPr>
              <a:t>Møte med </a:t>
            </a:r>
            <a:r>
              <a:rPr lang="nb-NO" sz="1500" kern="100" dirty="0" err="1">
                <a:ea typeface="Times New Roman" panose="02020603050405020304" pitchFamily="18" charset="0"/>
                <a:cs typeface="Segoe UI" panose="020B0502040204020203" pitchFamily="34" charset="0"/>
              </a:rPr>
              <a:t>KDD</a:t>
            </a:r>
            <a:r>
              <a:rPr lang="nb-NO" sz="1500" kern="100" dirty="0">
                <a:ea typeface="Times New Roman" panose="02020603050405020304" pitchFamily="18" charset="0"/>
                <a:cs typeface="Segoe UI" panose="020B0502040204020203" pitchFamily="34" charset="0"/>
              </a:rPr>
              <a:t>, orientering fra statsbudsjett 2024.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nb-NO" sz="15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«Bygdevekstavtalene styrkes med 50 </a:t>
            </a:r>
            <a:r>
              <a:rPr lang="nb-NO" sz="15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mill</a:t>
            </a:r>
            <a:r>
              <a:rPr lang="nb-NO" sz="15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 statsbudsjettet for 2024».</a:t>
            </a:r>
            <a:r>
              <a:rPr lang="nb-NO" sz="1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F0AC8E8-7C12-AAA4-371D-8552F674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5764"/>
            <a:ext cx="4513006" cy="304260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AE485B6-8EA2-5D28-0E27-F203ACD71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406" y="-20285"/>
            <a:ext cx="2192593" cy="301681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5E9E8E9-D689-A1CC-512B-DC0B3CA439A1}"/>
              </a:ext>
            </a:extLst>
          </p:cNvPr>
          <p:cNvSpPr txBox="1"/>
          <p:nvPr/>
        </p:nvSpPr>
        <p:spPr>
          <a:xfrm>
            <a:off x="5614221" y="3139387"/>
            <a:ext cx="6617108" cy="28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1200"/>
              </a:spcBef>
              <a:spcAft>
                <a:spcPts val="300"/>
              </a:spcAft>
            </a:pPr>
            <a:r>
              <a:rPr lang="nb-N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Økt boligbygging og utvikling av nye botilbud.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94E3AC7-9828-DFF2-C68E-9AFDED6CEE5F}"/>
              </a:ext>
            </a:extLst>
          </p:cNvPr>
          <p:cNvSpPr txBox="1"/>
          <p:nvPr/>
        </p:nvSpPr>
        <p:spPr>
          <a:xfrm>
            <a:off x="5574890" y="3642435"/>
            <a:ext cx="6304933" cy="28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1200"/>
              </a:spcBef>
              <a:spcAft>
                <a:spcPts val="300"/>
              </a:spcAft>
            </a:pPr>
            <a:r>
              <a:rPr lang="nb-N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Styrket plan- og utviklingskapasitet i pilotkommunene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9766546-11AF-E2C2-BA95-1480DE6535EE}"/>
              </a:ext>
            </a:extLst>
          </p:cNvPr>
          <p:cNvSpPr txBox="1"/>
          <p:nvPr/>
        </p:nvSpPr>
        <p:spPr>
          <a:xfrm>
            <a:off x="5574890" y="4188387"/>
            <a:ext cx="6373759" cy="28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1200"/>
              </a:spcBef>
              <a:spcAft>
                <a:spcPts val="300"/>
              </a:spcAft>
            </a:pPr>
            <a:r>
              <a:rPr lang="nb-N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Fleksibelt utdanningstilbud på hjemstedet.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3D2C32F-05A7-9BFB-48DA-AA941749331E}"/>
              </a:ext>
            </a:extLst>
          </p:cNvPr>
          <p:cNvSpPr txBox="1"/>
          <p:nvPr/>
        </p:nvSpPr>
        <p:spPr>
          <a:xfrm>
            <a:off x="5574891" y="4699510"/>
            <a:ext cx="6373759" cy="28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1200"/>
              </a:spcBef>
              <a:spcAft>
                <a:spcPts val="300"/>
              </a:spcAft>
            </a:pPr>
            <a:r>
              <a:rPr lang="nb-N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Variert næringsliv tilrettelagt for fleksible arbeidsplasser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D28F51E-42A7-A06B-8359-D9EE1130ADC8}"/>
              </a:ext>
            </a:extLst>
          </p:cNvPr>
          <p:cNvSpPr txBox="1"/>
          <p:nvPr/>
        </p:nvSpPr>
        <p:spPr>
          <a:xfrm>
            <a:off x="5121320" y="5242394"/>
            <a:ext cx="6462251" cy="29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1500"/>
              </a:lnSpc>
              <a:spcBef>
                <a:spcPts val="1200"/>
              </a:spcBef>
              <a:spcAft>
                <a:spcPts val="300"/>
              </a:spcAft>
            </a:pPr>
            <a:r>
              <a:rPr lang="nb-N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Markedsføring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76BED20-9BC3-5C29-37AD-8B2C0CCDF753}"/>
              </a:ext>
            </a:extLst>
          </p:cNvPr>
          <p:cNvSpPr txBox="1"/>
          <p:nvPr/>
        </p:nvSpPr>
        <p:spPr>
          <a:xfrm>
            <a:off x="5121321" y="5775559"/>
            <a:ext cx="6339121" cy="29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1500"/>
              </a:lnSpc>
              <a:spcBef>
                <a:spcPts val="1200"/>
              </a:spcBef>
              <a:spcAft>
                <a:spcPts val="300"/>
              </a:spcAft>
            </a:pPr>
            <a:r>
              <a:rPr lang="nb-N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Trygge</a:t>
            </a:r>
            <a:r>
              <a:rPr lang="nb-NO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 forutsigbar infrastruktur og samferdsel</a:t>
            </a:r>
            <a:endParaRPr lang="nb-NO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AA383F7E-CC0D-5E85-9DD3-C2309027ED6B}"/>
              </a:ext>
            </a:extLst>
          </p:cNvPr>
          <p:cNvSpPr txBox="1"/>
          <p:nvPr/>
        </p:nvSpPr>
        <p:spPr>
          <a:xfrm>
            <a:off x="5121321" y="6334703"/>
            <a:ext cx="6462251" cy="29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1500"/>
              </a:lnSpc>
              <a:spcBef>
                <a:spcPts val="1200"/>
              </a:spcBef>
              <a:spcAft>
                <a:spcPts val="300"/>
              </a:spcAft>
            </a:pPr>
            <a:r>
              <a:rPr lang="nb-N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Sikre god digital infrastruktur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B6961D5-B870-4378-956E-0F704CC7F870}"/>
              </a:ext>
            </a:extLst>
          </p:cNvPr>
          <p:cNvSpPr txBox="1"/>
          <p:nvPr/>
        </p:nvSpPr>
        <p:spPr>
          <a:xfrm>
            <a:off x="5614221" y="2498383"/>
            <a:ext cx="41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Prioriterte innsatsområder:</a:t>
            </a:r>
          </a:p>
        </p:txBody>
      </p:sp>
    </p:spTree>
    <p:extLst>
      <p:ext uri="{BB962C8B-B14F-4D97-AF65-F5344CB8AC3E}">
        <p14:creationId xmlns:p14="http://schemas.microsoft.com/office/powerpoint/2010/main" val="2505405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11780</TotalTime>
  <Words>1090</Words>
  <Application>Microsoft Office PowerPoint</Application>
  <PresentationFormat>Widescreen</PresentationFormat>
  <Paragraphs>174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PROSJEKT 2023</vt:lpstr>
      <vt:lpstr>Oppgradering kommunale bygg</vt:lpstr>
      <vt:lpstr>Tilskudd til privat enebolig</vt:lpstr>
      <vt:lpstr>Breivikbotn skole/ungdomsskolen</vt:lpstr>
      <vt:lpstr>Hasvik skole og flerbrukshall</vt:lpstr>
      <vt:lpstr>Sørvær og Hasvik  fiskerihavner</vt:lpstr>
      <vt:lpstr>PowerPoint-presentasjon</vt:lpstr>
      <vt:lpstr>Flytekai Sørvær</vt:lpstr>
      <vt:lpstr>Bygdevekstavtalen</vt:lpstr>
      <vt:lpstr>PowerPoint-presentasjon</vt:lpstr>
      <vt:lpstr>PowerPoint-presentasjon</vt:lpstr>
      <vt:lpstr>Fergesambandet til/fra Hasvik</vt:lpstr>
      <vt:lpstr>Mobilmast Dønnesfjord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2023</dc:title>
  <dc:creator>Eva Danielsen Husby</dc:creator>
  <cp:lastModifiedBy>Eva Danielsen Husby</cp:lastModifiedBy>
  <cp:revision>4</cp:revision>
  <cp:lastPrinted>2023-10-17T20:45:56Z</cp:lastPrinted>
  <dcterms:created xsi:type="dcterms:W3CDTF">2023-09-29T08:28:08Z</dcterms:created>
  <dcterms:modified xsi:type="dcterms:W3CDTF">2023-10-18T06:12:55Z</dcterms:modified>
</cp:coreProperties>
</file>